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70" r:id="rId3"/>
    <p:sldId id="259" r:id="rId4"/>
    <p:sldId id="266" r:id="rId5"/>
    <p:sldId id="261" r:id="rId6"/>
    <p:sldId id="260" r:id="rId7"/>
    <p:sldId id="268" r:id="rId8"/>
    <p:sldId id="269" r:id="rId9"/>
    <p:sldId id="276" r:id="rId10"/>
    <p:sldId id="273" r:id="rId11"/>
    <p:sldId id="272" r:id="rId12"/>
    <p:sldId id="274" r:id="rId13"/>
    <p:sldId id="275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A58BF-9CE2-4E65-913B-AF59697C3D79}" v="2359" dt="2023-12-08T12:04:05.984"/>
    <p1510:client id="{8A825411-7993-4466-9A22-BB88484493B8}" v="466" dt="2023-12-08T11:21:21.746"/>
    <p1510:client id="{8D7326F8-1A6E-4C41-8FAA-44F8B250F8C7}" v="515" dt="2023-12-08T11:47:13.669"/>
    <p1510:client id="{AA42EB16-54E3-4A99-82FE-2312F1647431}" v="27" dt="2023-12-08T09:55:20.571"/>
    <p1510:client id="{C5CA897B-5F17-4176-939D-56CA980E7938}" v="423" dt="2023-12-08T10:24:59.644"/>
    <p1510:client id="{FE8B13DC-451C-4411-8DE9-6F59B55100F1}" v="122" dt="2023-12-08T11:57:50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8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5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93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9842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96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512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2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4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0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0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3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9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9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86F31-88B3-7AAE-570C-A07C1B42A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708" y="3810642"/>
            <a:ext cx="8825658" cy="2288181"/>
          </a:xfrm>
        </p:spPr>
        <p:txBody>
          <a:bodyPr/>
          <a:lstStyle/>
          <a:p>
            <a:pPr algn="ctr"/>
            <a:r>
              <a:rPr lang="it-IT" dirty="0"/>
              <a:t>Offerta formativa </a:t>
            </a:r>
            <a:r>
              <a:rPr lang="it-IT" dirty="0" smtClean="0"/>
              <a:t>2024-25</a:t>
            </a:r>
            <a:endParaRPr lang="it-IT" dirty="0"/>
          </a:p>
        </p:txBody>
      </p:sp>
      <p:pic>
        <p:nvPicPr>
          <p:cNvPr id="5" name="Immagine 4" descr="Immagine che contiene logo, Elementi grafici, Carattere, cerchio&#10;&#10;Descrizione generata automaticamente">
            <a:extLst>
              <a:ext uri="{FF2B5EF4-FFF2-40B4-BE49-F238E27FC236}">
                <a16:creationId xmlns:a16="http://schemas.microsoft.com/office/drawing/2014/main" id="{EFF203B4-D7E0-6BF9-3985-616F42CBB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139" y="0"/>
            <a:ext cx="3801979" cy="380197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84EBCA-3F9C-B57F-E7C4-737A90C8ECF2}"/>
              </a:ext>
            </a:extLst>
          </p:cNvPr>
          <p:cNvSpPr txBox="1"/>
          <p:nvPr/>
        </p:nvSpPr>
        <p:spPr>
          <a:xfrm>
            <a:off x="2616604" y="6251866"/>
            <a:ext cx="479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Pescara – </a:t>
            </a:r>
            <a:r>
              <a:rPr lang="it-IT" dirty="0" smtClean="0"/>
              <a:t>4 Aprile 2024, Campus Pescara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19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ERASMUS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9438" y="1436692"/>
            <a:ext cx="9720401" cy="4551634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Gli studenti del Corso di Studio triennale </a:t>
            </a:r>
            <a:r>
              <a:rPr lang="it-IT" dirty="0" smtClean="0"/>
              <a:t>in </a:t>
            </a:r>
            <a:r>
              <a:rPr lang="it-IT" dirty="0"/>
              <a:t>Economia e Management hanno l’opportunità di partecipare a progetti internazionali basati su programmi comuni e accordi stipulati dall’Ateneo o dal Dipartimento di Economia Aziendale con numerose istituzioni partner o svolgere parte della loro formazione in Paesi dell'Unione </a:t>
            </a:r>
            <a:r>
              <a:rPr lang="it-IT" dirty="0" smtClean="0"/>
              <a:t>Europea e non </a:t>
            </a:r>
            <a:r>
              <a:rPr lang="it-IT" dirty="0"/>
              <a:t>attraverso i programmi </a:t>
            </a:r>
            <a:r>
              <a:rPr lang="it-IT" dirty="0" smtClean="0"/>
              <a:t>Erasmus.</a:t>
            </a:r>
            <a:endParaRPr lang="it-IT" dirty="0"/>
          </a:p>
          <a:p>
            <a:pPr algn="just"/>
            <a:r>
              <a:rPr lang="it-IT" dirty="0"/>
              <a:t>Gli studenti del Corso di Studio triennale in Economia e </a:t>
            </a:r>
            <a:r>
              <a:rPr lang="it-IT" dirty="0" smtClean="0"/>
              <a:t>Management </a:t>
            </a:r>
            <a:r>
              <a:rPr lang="it-IT" u="sng" dirty="0"/>
              <a:t>in caso di acquisizione in Erasmus di almeno 12 </a:t>
            </a:r>
            <a:r>
              <a:rPr lang="it-IT" u="sng" dirty="0" err="1"/>
              <a:t>cfu</a:t>
            </a:r>
            <a:r>
              <a:rPr lang="it-IT" u="sng" dirty="0"/>
              <a:t> </a:t>
            </a:r>
            <a:r>
              <a:rPr lang="it-IT" u="sng" dirty="0" smtClean="0"/>
              <a:t>(esempio sostenendo due </a:t>
            </a:r>
            <a:r>
              <a:rPr lang="it-IT" u="sng" dirty="0"/>
              <a:t>esami da 6 </a:t>
            </a:r>
            <a:r>
              <a:rPr lang="it-IT" u="sng" dirty="0" err="1" smtClean="0"/>
              <a:t>cfu</a:t>
            </a:r>
            <a:r>
              <a:rPr lang="it-IT" u="sng" dirty="0" smtClean="0"/>
              <a:t> con qualsiasi votazione maggiore di 18) hanno diritto ad una</a:t>
            </a:r>
            <a:r>
              <a:rPr lang="it-IT" dirty="0"/>
              <a:t> </a:t>
            </a:r>
            <a:r>
              <a:rPr lang="it-IT" b="1" u="sng" dirty="0" smtClean="0"/>
              <a:t>PREMIALITA’ consistente in cinque </a:t>
            </a:r>
            <a:r>
              <a:rPr lang="it-IT" b="1" u="sng" dirty="0"/>
              <a:t>punti </a:t>
            </a:r>
            <a:r>
              <a:rPr lang="it-IT" b="1" u="sng" dirty="0" smtClean="0"/>
              <a:t>in più sul voto finale di laurea.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val="22596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3D7E77-7D2E-0539-F228-310203F5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80504" cy="1400530"/>
          </a:xfrm>
        </p:spPr>
        <p:txBody>
          <a:bodyPr/>
          <a:lstStyle/>
          <a:p>
            <a:r>
              <a:rPr lang="it-IT" sz="3600"/>
              <a:t>TIROCINIO CURRICULARE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A320FC-19F8-E501-2C7E-FEF03A8DECF0}"/>
              </a:ext>
            </a:extLst>
          </p:cNvPr>
          <p:cNvSpPr txBox="1"/>
          <p:nvPr/>
        </p:nvSpPr>
        <p:spPr>
          <a:xfrm>
            <a:off x="7611308" y="2017857"/>
            <a:ext cx="43200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/>
              <a:t>“Il tirocinio è un'esperienza formativa fondamentale nel percorso universitario dello studente”.</a:t>
            </a:r>
          </a:p>
          <a:p>
            <a:pPr algn="ctr"/>
            <a:endParaRPr lang="it-IT"/>
          </a:p>
          <a:p>
            <a:pPr algn="ctr"/>
            <a:r>
              <a:rPr lang="it-IT"/>
              <a:t>È obbligatorio conseguire complessivamente 6 CFU.</a:t>
            </a:r>
          </a:p>
          <a:p>
            <a:pPr algn="ctr"/>
            <a:endParaRPr lang="it-IT"/>
          </a:p>
          <a:p>
            <a:pPr algn="ctr"/>
            <a:r>
              <a:rPr lang="it-IT"/>
              <a:t>È possibile stabilire nuove convenzioni con altre aziende non presenti nell’elenco di quelle già stipulate.</a:t>
            </a:r>
          </a:p>
          <a:p>
            <a:pPr algn="ctr"/>
            <a:endParaRPr lang="it-IT" b="1"/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BFFA95BB-3FFC-C659-F6A6-27CD601EBEA4}"/>
              </a:ext>
            </a:extLst>
          </p:cNvPr>
          <p:cNvSpPr txBox="1"/>
          <p:nvPr/>
        </p:nvSpPr>
        <p:spPr>
          <a:xfrm>
            <a:off x="646111" y="1578928"/>
            <a:ext cx="655248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>
                <a:latin typeface="Century Gothic" panose="020B0502020202020204" pitchFamily="34" charset="0"/>
                <a:cs typeface="Helvetica" panose="020B0604020202020204" pitchFamily="34" charset="0"/>
              </a:rPr>
              <a:t>Ha un peso di 6 CFU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>
                <a:latin typeface="Century Gothic" panose="020B0502020202020204" pitchFamily="34" charset="0"/>
                <a:cs typeface="Helvetica" panose="020B0604020202020204" pitchFamily="34" charset="0"/>
              </a:rPr>
              <a:t>Si svolge al solitamente all’ultimo anno del Corso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>
                <a:latin typeface="Century Gothic" panose="020B0502020202020204" pitchFamily="34" charset="0"/>
                <a:cs typeface="Helvetica" panose="020B0604020202020204" pitchFamily="34" charset="0"/>
              </a:rPr>
              <a:t>Consiste in un’attività da svolgersi all’interno di aziende convenzionate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>
                <a:latin typeface="Century Gothic" panose="020B0502020202020204" pitchFamily="34" charset="0"/>
                <a:cs typeface="Helvetica" panose="020B0604020202020204" pitchFamily="34" charset="0"/>
              </a:rPr>
              <a:t>Prevede lo svolgimento di un progetto formativo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>
                <a:latin typeface="Century Gothic" panose="020B0502020202020204" pitchFamily="34" charset="0"/>
                <a:cs typeface="Helvetica" panose="020B0604020202020204" pitchFamily="34" charset="0"/>
              </a:rPr>
              <a:t>Deve essere superato con un giudizio di idoneità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>
                <a:latin typeface="Century Gothic" panose="020B0502020202020204" pitchFamily="34" charset="0"/>
                <a:cs typeface="Helvetica" panose="020B0604020202020204" pitchFamily="34" charset="0"/>
              </a:rPr>
              <a:t>È necessario ai fini del completamento del corso di Laurea</a:t>
            </a:r>
          </a:p>
        </p:txBody>
      </p:sp>
    </p:spTree>
    <p:extLst>
      <p:ext uri="{BB962C8B-B14F-4D97-AF65-F5344CB8AC3E}">
        <p14:creationId xmlns:p14="http://schemas.microsoft.com/office/powerpoint/2010/main" val="134478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01132" cy="874156"/>
          </a:xfrm>
        </p:spPr>
        <p:txBody>
          <a:bodyPr/>
          <a:lstStyle/>
          <a:p>
            <a:r>
              <a:rPr lang="it-IT" dirty="0" smtClean="0"/>
              <a:t>Orientamento </a:t>
            </a:r>
            <a:r>
              <a:rPr lang="it-IT" dirty="0"/>
              <a:t>in itinere e tutoraggio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9438" y="1565900"/>
            <a:ext cx="8946541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 smtClean="0"/>
              <a:t>Il CDS organizza con i Tutor </a:t>
            </a:r>
            <a:r>
              <a:rPr lang="it-IT" b="1" dirty="0"/>
              <a:t>della didattica </a:t>
            </a:r>
            <a:r>
              <a:rPr lang="it-IT" b="1" dirty="0" smtClean="0"/>
              <a:t>il tutorato </a:t>
            </a:r>
            <a:r>
              <a:rPr lang="it-IT" b="1" dirty="0"/>
              <a:t>in itinere </a:t>
            </a:r>
            <a:r>
              <a:rPr lang="it-IT" b="1" dirty="0" smtClean="0"/>
              <a:t>per il </a:t>
            </a:r>
            <a:r>
              <a:rPr lang="it-IT" b="1" dirty="0"/>
              <a:t>potenziamento, supporto e necessità di specifici sottogruppi di studenti (studenti stranieri, lavoratori, fuoricorso e con disabilità</a:t>
            </a:r>
            <a:r>
              <a:rPr lang="it-IT" b="1" dirty="0" smtClean="0"/>
              <a:t>).</a:t>
            </a:r>
          </a:p>
          <a:p>
            <a:pPr marL="0" indent="0" algn="just">
              <a:buNone/>
            </a:pPr>
            <a:r>
              <a:rPr lang="it-IT" dirty="0"/>
              <a:t>Seminari formativi per il CAREER </a:t>
            </a:r>
            <a:r>
              <a:rPr lang="it-IT" dirty="0" smtClean="0"/>
              <a:t>DAY:</a:t>
            </a:r>
          </a:p>
          <a:p>
            <a:pPr algn="just"/>
            <a:r>
              <a:rPr lang="it-IT" dirty="0"/>
              <a:t>In preparazione al Career </a:t>
            </a:r>
            <a:r>
              <a:rPr lang="it-IT" dirty="0" err="1"/>
              <a:t>Day</a:t>
            </a:r>
            <a:r>
              <a:rPr lang="it-IT" dirty="0"/>
              <a:t>, in programma </a:t>
            </a:r>
            <a:r>
              <a:rPr lang="it-IT" dirty="0" smtClean="0"/>
              <a:t>nel mese di maggio </a:t>
            </a:r>
            <a:r>
              <a:rPr lang="it-IT" dirty="0" err="1"/>
              <a:t>Humangest</a:t>
            </a:r>
            <a:r>
              <a:rPr lang="it-IT" dirty="0"/>
              <a:t>, agenzia leader nel </a:t>
            </a:r>
            <a:r>
              <a:rPr lang="it-IT" dirty="0" err="1"/>
              <a:t>recruitment</a:t>
            </a:r>
            <a:r>
              <a:rPr lang="it-IT" dirty="0"/>
              <a:t>, formazione e gestione delle risorse umane </a:t>
            </a:r>
            <a:r>
              <a:rPr lang="it-IT" dirty="0" smtClean="0"/>
              <a:t>tiene due seminari inerenti:</a:t>
            </a:r>
          </a:p>
          <a:p>
            <a:pPr lvl="1" algn="just"/>
            <a:r>
              <a:rPr lang="it-IT" dirty="0" smtClean="0"/>
              <a:t>1. il mondo </a:t>
            </a:r>
            <a:r>
              <a:rPr lang="it-IT" dirty="0"/>
              <a:t>del lavoro, la redazione del curriculum e il sostenimento del colloquio di lavoro. </a:t>
            </a:r>
            <a:endParaRPr lang="it-IT" dirty="0" smtClean="0"/>
          </a:p>
          <a:p>
            <a:pPr lvl="1" algn="just"/>
            <a:r>
              <a:rPr lang="it-IT" dirty="0" smtClean="0"/>
              <a:t>2. i temi </a:t>
            </a:r>
            <a:r>
              <a:rPr lang="it-IT" dirty="0"/>
              <a:t>legati </a:t>
            </a:r>
            <a:r>
              <a:rPr lang="it-IT" dirty="0" smtClean="0"/>
              <a:t>all’</a:t>
            </a:r>
            <a:r>
              <a:rPr lang="it-IT" dirty="0" err="1" smtClean="0"/>
              <a:t>employability</a:t>
            </a:r>
            <a:r>
              <a:rPr lang="it-IT" dirty="0"/>
              <a:t>, comunicazione e formazione.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168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Orientamento in uscita</a:t>
            </a:r>
            <a:br>
              <a:rPr lang="it-IT" dirty="0"/>
            </a:br>
            <a:r>
              <a:rPr lang="it-IT" dirty="0" smtClean="0"/>
              <a:t>CAREER </a:t>
            </a:r>
            <a:r>
              <a:rPr lang="it-IT" dirty="0"/>
              <a:t>DAY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/>
              <a:t>L’orientamento in uscita e </a:t>
            </a:r>
            <a:r>
              <a:rPr lang="it-IT" i="1" dirty="0" err="1"/>
              <a:t>placement</a:t>
            </a:r>
            <a:r>
              <a:rPr lang="it-IT" dirty="0"/>
              <a:t> è un servizio volto a favorire l’accompagnamento al lavoro degli studenti, al fine di indirizzare gli studenti a un efficace contatto con le filiere formative e produttive, nazionali e internazionali</a:t>
            </a:r>
            <a:r>
              <a:rPr lang="it-IT" dirty="0" smtClean="0"/>
              <a:t>.</a:t>
            </a:r>
          </a:p>
          <a:p>
            <a:pPr algn="just"/>
            <a:r>
              <a:rPr lang="it-IT" dirty="0"/>
              <a:t>Con cadenza </a:t>
            </a:r>
            <a:r>
              <a:rPr lang="it-IT" dirty="0" smtClean="0"/>
              <a:t>annuale </a:t>
            </a:r>
            <a:r>
              <a:rPr lang="it-IT" dirty="0"/>
              <a:t>viene organizzato il Career </a:t>
            </a:r>
            <a:r>
              <a:rPr lang="it-IT" dirty="0" err="1"/>
              <a:t>Day</a:t>
            </a:r>
            <a:r>
              <a:rPr lang="it-IT" dirty="0"/>
              <a:t> rivolto agli studenti del terzo anno del </a:t>
            </a:r>
            <a:r>
              <a:rPr lang="it-IT" dirty="0" err="1"/>
              <a:t>Cds</a:t>
            </a:r>
            <a:r>
              <a:rPr lang="it-IT" dirty="0"/>
              <a:t> </a:t>
            </a:r>
            <a:r>
              <a:rPr lang="it-IT" dirty="0" smtClean="0"/>
              <a:t>in Economia e Management. </a:t>
            </a:r>
            <a:r>
              <a:rPr lang="it-IT" dirty="0"/>
              <a:t>Il Career </a:t>
            </a:r>
            <a:r>
              <a:rPr lang="it-IT" dirty="0" err="1"/>
              <a:t>Day</a:t>
            </a:r>
            <a:r>
              <a:rPr lang="it-IT" dirty="0"/>
              <a:t> vede la partecipazione di alcune delle più importanti aziende del </a:t>
            </a:r>
            <a:r>
              <a:rPr lang="it-IT" dirty="0" smtClean="0"/>
              <a:t>territorio (Confindustria Chieti-Pescara, </a:t>
            </a:r>
            <a:r>
              <a:rPr lang="it-IT" dirty="0" err="1" smtClean="0"/>
              <a:t>Humangest</a:t>
            </a:r>
            <a:r>
              <a:rPr lang="it-IT" dirty="0" smtClean="0"/>
              <a:t> </a:t>
            </a:r>
            <a:r>
              <a:rPr lang="it-IT" dirty="0" err="1" smtClean="0"/>
              <a:t>SpA</a:t>
            </a:r>
            <a:r>
              <a:rPr lang="it-IT" dirty="0" smtClean="0"/>
              <a:t>, Walter </a:t>
            </a:r>
            <a:r>
              <a:rPr lang="it-IT" dirty="0"/>
              <a:t>Tosto </a:t>
            </a:r>
            <a:r>
              <a:rPr lang="it-IT" dirty="0" err="1"/>
              <a:t>SpA</a:t>
            </a:r>
            <a:r>
              <a:rPr lang="it-IT" dirty="0"/>
              <a:t>, </a:t>
            </a:r>
            <a:r>
              <a:rPr lang="it-IT" dirty="0" err="1"/>
              <a:t>Fater</a:t>
            </a:r>
            <a:r>
              <a:rPr lang="it-IT" dirty="0"/>
              <a:t> </a:t>
            </a:r>
            <a:r>
              <a:rPr lang="it-IT" dirty="0" err="1"/>
              <a:t>SpA</a:t>
            </a:r>
            <a:r>
              <a:rPr lang="it-IT" dirty="0"/>
              <a:t>, </a:t>
            </a:r>
            <a:r>
              <a:rPr lang="it-IT" dirty="0" err="1"/>
              <a:t>PwC</a:t>
            </a:r>
            <a:r>
              <a:rPr lang="it-IT" dirty="0"/>
              <a:t>, </a:t>
            </a:r>
            <a:r>
              <a:rPr lang="it-IT" dirty="0" err="1"/>
              <a:t>Bluserena</a:t>
            </a:r>
            <a:r>
              <a:rPr lang="it-IT" dirty="0"/>
              <a:t> </a:t>
            </a:r>
            <a:r>
              <a:rPr lang="it-IT" dirty="0" err="1"/>
              <a:t>SpA</a:t>
            </a:r>
            <a:r>
              <a:rPr lang="it-IT" dirty="0"/>
              <a:t>, </a:t>
            </a:r>
            <a:r>
              <a:rPr lang="it-IT" dirty="0" err="1"/>
              <a:t>Sarni</a:t>
            </a:r>
            <a:r>
              <a:rPr lang="it-IT" dirty="0"/>
              <a:t> </a:t>
            </a:r>
            <a:r>
              <a:rPr lang="it-IT" dirty="0" smtClean="0"/>
              <a:t>Ristorazione, Hertz</a:t>
            </a:r>
            <a:r>
              <a:rPr lang="it-IT" dirty="0"/>
              <a:t>, </a:t>
            </a:r>
            <a:r>
              <a:rPr lang="it-IT" dirty="0" err="1"/>
              <a:t>Aptar</a:t>
            </a:r>
            <a:r>
              <a:rPr lang="it-IT" dirty="0"/>
              <a:t> Italia, Alleanza </a:t>
            </a:r>
            <a:r>
              <a:rPr lang="it-IT" dirty="0" smtClean="0"/>
              <a:t>Assicurazioni, </a:t>
            </a:r>
            <a:r>
              <a:rPr lang="it-IT" dirty="0" err="1" smtClean="0"/>
              <a:t>Valagro</a:t>
            </a:r>
            <a:r>
              <a:rPr lang="it-IT" dirty="0" smtClean="0"/>
              <a:t> </a:t>
            </a:r>
            <a:r>
              <a:rPr lang="it-IT" dirty="0" err="1" smtClean="0"/>
              <a:t>SpA</a:t>
            </a:r>
            <a:r>
              <a:rPr lang="it-IT" dirty="0" smtClean="0"/>
              <a:t>). </a:t>
            </a:r>
          </a:p>
          <a:p>
            <a:pPr algn="just"/>
            <a:r>
              <a:rPr lang="it-IT" dirty="0" smtClean="0"/>
              <a:t>Durante </a:t>
            </a:r>
            <a:r>
              <a:rPr lang="it-IT" dirty="0"/>
              <a:t>il Career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/>
              <a:t>si svolgono sessioni di colloqui conoscitivi tra le aziende e gli </a:t>
            </a:r>
            <a:r>
              <a:rPr lang="it-IT" dirty="0" smtClean="0"/>
              <a:t>studenti </a:t>
            </a:r>
            <a:r>
              <a:rPr lang="it-IT" dirty="0"/>
              <a:t>al fine di fornire opportunità di stage o di copertura di posizioni lavorative aperte.</a:t>
            </a:r>
          </a:p>
        </p:txBody>
      </p:sp>
    </p:spTree>
    <p:extLst>
      <p:ext uri="{BB962C8B-B14F-4D97-AF65-F5344CB8AC3E}">
        <p14:creationId xmlns:p14="http://schemas.microsoft.com/office/powerpoint/2010/main" val="355099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8CE1FAA-CB19-A346-F3C2-72B4401924D5}"/>
              </a:ext>
            </a:extLst>
          </p:cNvPr>
          <p:cNvSpPr txBox="1">
            <a:spLocks/>
          </p:cNvSpPr>
          <p:nvPr/>
        </p:nvSpPr>
        <p:spPr>
          <a:xfrm>
            <a:off x="779511" y="1401606"/>
            <a:ext cx="10219111" cy="5148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Aft>
                <a:spcPts val="1200"/>
              </a:spcAft>
            </a:pPr>
            <a:r>
              <a:rPr lang="it-IT" sz="3200" dirty="0"/>
              <a:t>Orientamento in ingresso e in itinere</a:t>
            </a:r>
          </a:p>
          <a:p>
            <a:pPr>
              <a:spcAft>
                <a:spcPts val="1200"/>
              </a:spcAft>
            </a:pPr>
            <a:r>
              <a:rPr lang="it-IT" sz="3200" dirty="0"/>
              <a:t>Erasmus e opportunità di studio all’estero</a:t>
            </a:r>
          </a:p>
          <a:p>
            <a:pPr>
              <a:spcAft>
                <a:spcPts val="1200"/>
              </a:spcAft>
            </a:pPr>
            <a:r>
              <a:rPr lang="it-IT" sz="3200" dirty="0"/>
              <a:t>Formazione in azienda (tirocini curriculari e non curriculari)</a:t>
            </a:r>
          </a:p>
          <a:p>
            <a:pPr>
              <a:spcAft>
                <a:spcPts val="1200"/>
              </a:spcAft>
            </a:pPr>
            <a:r>
              <a:rPr lang="it-IT" sz="3200" dirty="0"/>
              <a:t>Servizi di e-learning</a:t>
            </a:r>
          </a:p>
          <a:p>
            <a:pPr>
              <a:spcAft>
                <a:spcPts val="1200"/>
              </a:spcAft>
            </a:pPr>
            <a:r>
              <a:rPr lang="it-IT" sz="3200" dirty="0"/>
              <a:t>Borse di studio ADSU</a:t>
            </a:r>
          </a:p>
          <a:p>
            <a:pPr>
              <a:spcAft>
                <a:spcPts val="1200"/>
              </a:spcAft>
            </a:pPr>
            <a:r>
              <a:rPr lang="it-IT" sz="3200" dirty="0"/>
              <a:t>Borse di studio per le collaborazioni studentesche</a:t>
            </a:r>
          </a:p>
          <a:p>
            <a:pPr>
              <a:spcAft>
                <a:spcPts val="1200"/>
              </a:spcAft>
            </a:pPr>
            <a:r>
              <a:rPr lang="it-IT" sz="3200" dirty="0"/>
              <a:t>Servizi per la disabilità e i bisogni educativi specifici</a:t>
            </a:r>
          </a:p>
          <a:p>
            <a:pPr>
              <a:spcAft>
                <a:spcPts val="1200"/>
              </a:spcAft>
            </a:pPr>
            <a:r>
              <a:rPr lang="it-IT" sz="3200" dirty="0"/>
              <a:t>Orientamento in uscita e job </a:t>
            </a:r>
            <a:r>
              <a:rPr lang="it-IT" sz="3200" dirty="0" err="1"/>
              <a:t>placement</a:t>
            </a:r>
            <a:endParaRPr lang="it-IT" sz="3200" dirty="0"/>
          </a:p>
          <a:p>
            <a:pPr>
              <a:spcAft>
                <a:spcPts val="1200"/>
              </a:spcAft>
            </a:pPr>
            <a:r>
              <a:rPr lang="it-IT" sz="3200" dirty="0"/>
              <a:t>Career </a:t>
            </a:r>
            <a:r>
              <a:rPr lang="it-IT" sz="3200" dirty="0" err="1"/>
              <a:t>day</a:t>
            </a:r>
            <a:r>
              <a:rPr lang="it-IT" sz="3200" dirty="0"/>
              <a:t> con numerose aziende di elevato standing</a:t>
            </a:r>
          </a:p>
          <a:p>
            <a:pPr>
              <a:spcAft>
                <a:spcPts val="1200"/>
              </a:spcAft>
            </a:pPr>
            <a:endParaRPr lang="it-IT" sz="2400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5C489F6-A074-A13A-A490-3F945873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it-IT" dirty="0"/>
              <a:t>Opportunità</a:t>
            </a:r>
          </a:p>
        </p:txBody>
      </p:sp>
    </p:spTree>
    <p:extLst>
      <p:ext uri="{BB962C8B-B14F-4D97-AF65-F5344CB8AC3E}">
        <p14:creationId xmlns:p14="http://schemas.microsoft.com/office/powerpoint/2010/main" val="213598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35C489F6-A074-A13A-A490-3F945873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1098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Contatti</a:t>
            </a:r>
            <a:endParaRPr lang="en-US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8CE1FAA-CB19-A346-F3C2-72B4401924D5}"/>
              </a:ext>
            </a:extLst>
          </p:cNvPr>
          <p:cNvSpPr txBox="1">
            <a:spLocks/>
          </p:cNvSpPr>
          <p:nvPr/>
        </p:nvSpPr>
        <p:spPr>
          <a:xfrm>
            <a:off x="345761" y="1941891"/>
            <a:ext cx="4932469" cy="40421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err="1"/>
              <a:t>Presidente</a:t>
            </a:r>
            <a:r>
              <a:rPr lang="en-US" dirty="0"/>
              <a:t> del </a:t>
            </a:r>
            <a:r>
              <a:rPr lang="en-US" dirty="0" err="1"/>
              <a:t>CdS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Prof. LORENZO LUCIANETTI</a:t>
            </a:r>
            <a:br>
              <a:rPr lang="en-US" dirty="0"/>
            </a:br>
            <a:r>
              <a:rPr lang="it-IT" sz="1800" dirty="0" smtClean="0">
                <a:solidFill>
                  <a:srgbClr val="FFC000"/>
                </a:solidFill>
                <a:latin typeface="Montserrat"/>
              </a:rPr>
              <a:t>lorenzo.lucianetti@</a:t>
            </a:r>
            <a:r>
              <a:rPr lang="it-IT" sz="1800" b="0" i="0" u="none" strike="noStrike" baseline="0" dirty="0" smtClean="0">
                <a:solidFill>
                  <a:srgbClr val="FFC000"/>
                </a:solidFill>
                <a:latin typeface="Montserrat"/>
              </a:rPr>
              <a:t>unich.it</a:t>
            </a:r>
            <a:r>
              <a:rPr lang="it-IT" sz="1800" dirty="0">
                <a:solidFill>
                  <a:srgbClr val="FFC000"/>
                </a:solidFill>
                <a:latin typeface="Montserrat"/>
              </a:rPr>
              <a:t> </a:t>
            </a:r>
            <a:endParaRPr lang="en-US" dirty="0">
              <a:solidFill>
                <a:srgbClr val="FFC000"/>
              </a:solidFill>
            </a:endParaRPr>
          </a:p>
          <a:p>
            <a:pPr marL="0" indent="0"/>
            <a:endParaRPr lang="en-US" dirty="0"/>
          </a:p>
          <a:p>
            <a:r>
              <a:rPr lang="en-US" dirty="0" err="1"/>
              <a:t>Segreteria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smtClean="0">
                <a:solidFill>
                  <a:srgbClr val="FFC000"/>
                </a:solidFill>
                <a:latin typeface="Century Gothic"/>
                <a:cs typeface="Arial"/>
              </a:rPr>
              <a:t>segrmanageriali@unich.it</a:t>
            </a:r>
            <a:endParaRPr lang="en-US" dirty="0">
              <a:solidFill>
                <a:srgbClr val="FFC000"/>
              </a:solidFill>
              <a:latin typeface="Century Gothic"/>
              <a:cs typeface="Arial"/>
            </a:endParaRPr>
          </a:p>
          <a:p>
            <a:endParaRPr lang="en-US" dirty="0">
              <a:solidFill>
                <a:srgbClr val="FFC000"/>
              </a:solidFill>
              <a:cs typeface="Arial"/>
            </a:endParaRPr>
          </a:p>
          <a:p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Didattici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economiaemanagement@unich.it</a:t>
            </a:r>
            <a:endParaRPr lang="en-US" dirty="0"/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7FAC83D-7536-E743-CAE4-1C62614571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02214" y="1515269"/>
            <a:ext cx="6199409" cy="4388743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3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45C0F9-582E-18E0-C681-43786CE1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600" dirty="0"/>
              <a:t>Corso di Laurea in </a:t>
            </a:r>
            <a:br>
              <a:rPr lang="it-IT" sz="3600" dirty="0"/>
            </a:br>
            <a:r>
              <a:rPr lang="it-IT" sz="3600" dirty="0"/>
              <a:t>Economia e Management (L-18)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BBF97F-FB83-64F8-3A2C-38471107E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-153" t="-2" r="362"/>
          <a:stretch/>
        </p:blipFill>
        <p:spPr bwMode="auto">
          <a:xfrm>
            <a:off x="5685532" y="1377869"/>
            <a:ext cx="6155947" cy="4102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5E907C-C95E-235E-DC39-8847C3B5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4556759" cy="38099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+mn-lt"/>
                <a:ea typeface="Times New Roman" panose="02020603050405020304" pitchFamily="18" charset="0"/>
                <a:cs typeface="Times New Roman"/>
              </a:rPr>
              <a:t>DOVE SI TROVA</a:t>
            </a:r>
          </a:p>
          <a:p>
            <a:pPr marL="0" indent="0">
              <a:buNone/>
            </a:pPr>
            <a:endParaRPr lang="it-IT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+mn-lt"/>
                <a:ea typeface="Times New Roman" panose="02020603050405020304" pitchFamily="18" charset="0"/>
                <a:cs typeface="Times New Roman"/>
              </a:rPr>
              <a:t>H</a:t>
            </a:r>
            <a:r>
              <a:rPr lang="it-IT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a sede nel campus di</a:t>
            </a:r>
            <a:r>
              <a:rPr lang="it-IT" dirty="0">
                <a:latin typeface="+mn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it-IT" b="1" dirty="0">
                <a:latin typeface="+mn-lt"/>
                <a:ea typeface="Times New Roman" panose="02020603050405020304" pitchFamily="18" charset="0"/>
                <a:cs typeface="Times New Roman"/>
              </a:rPr>
              <a:t>Pescara</a:t>
            </a:r>
            <a:r>
              <a:rPr lang="it-IT" b="1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it-IT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dell’Università “G. d’Annunzio” di Chieti-Pescara</a:t>
            </a:r>
          </a:p>
          <a:p>
            <a:pPr algn="just"/>
            <a:r>
              <a:rPr lang="it-IT" dirty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Afferisce al Dipartimento di Economia Aziendale (D</a:t>
            </a:r>
            <a:r>
              <a:rPr lang="it-IT" dirty="0">
                <a:latin typeface="+mn-lt"/>
                <a:ea typeface="Times New Roman" panose="02020603050405020304" pitchFamily="18" charset="0"/>
                <a:cs typeface="Times New Roman"/>
              </a:rPr>
              <a:t>EA</a:t>
            </a:r>
            <a:r>
              <a:rPr lang="it-IT" dirty="0" smtClean="0"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)</a:t>
            </a:r>
          </a:p>
          <a:p>
            <a:pPr algn="just"/>
            <a:r>
              <a:rPr lang="it-IT" dirty="0">
                <a:latin typeface="+mn-lt"/>
                <a:ea typeface="Times New Roman" panose="02020603050405020304" pitchFamily="18" charset="0"/>
                <a:cs typeface="Times New Roman"/>
              </a:rPr>
              <a:t>Sito internet</a:t>
            </a:r>
            <a:r>
              <a:rPr lang="it-IT" dirty="0" smtClean="0">
                <a:latin typeface="+mn-lt"/>
                <a:ea typeface="Times New Roman" panose="02020603050405020304" pitchFamily="18" charset="0"/>
                <a:cs typeface="Times New Roman"/>
              </a:rPr>
              <a:t>:</a:t>
            </a:r>
          </a:p>
          <a:p>
            <a:pPr marL="0" indent="0" algn="just">
              <a:buNone/>
            </a:pPr>
            <a:r>
              <a:rPr lang="it-IT" dirty="0" smtClean="0">
                <a:latin typeface="+mn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it-IT" b="1" u="sng" dirty="0">
                <a:latin typeface="+mn-lt"/>
                <a:ea typeface="Times New Roman" panose="02020603050405020304" pitchFamily="18" charset="0"/>
                <a:cs typeface="Times New Roman"/>
              </a:rPr>
              <a:t>https://clem.unich.it/home-clem-2225</a:t>
            </a:r>
            <a:endParaRPr lang="it-IT" b="1" u="sng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9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47CCA94B-00C9-175F-9978-F1D48715ECBF}"/>
              </a:ext>
            </a:extLst>
          </p:cNvPr>
          <p:cNvSpPr txBox="1">
            <a:spLocks/>
          </p:cNvSpPr>
          <p:nvPr/>
        </p:nvSpPr>
        <p:spPr>
          <a:xfrm>
            <a:off x="639155" y="1508404"/>
            <a:ext cx="7029917" cy="4976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000" b="1" dirty="0">
                <a:solidFill>
                  <a:schemeClr val="tx1"/>
                </a:solidFill>
              </a:rPr>
              <a:t>Durata legale: </a:t>
            </a:r>
            <a:r>
              <a:rPr lang="it-IT" sz="2000" dirty="0">
                <a:solidFill>
                  <a:schemeClr val="tx1"/>
                </a:solidFill>
              </a:rPr>
              <a:t>3 anni </a:t>
            </a:r>
            <a:r>
              <a:rPr lang="it-IT" sz="2000" dirty="0" smtClean="0">
                <a:solidFill>
                  <a:schemeClr val="tx1"/>
                </a:solidFill>
              </a:rPr>
              <a:t>percorso full time</a:t>
            </a:r>
          </a:p>
          <a:p>
            <a:r>
              <a:rPr lang="it-IT" sz="2000" dirty="0" smtClean="0">
                <a:solidFill>
                  <a:schemeClr val="tx1"/>
                </a:solidFill>
              </a:rPr>
              <a:t>                          6 </a:t>
            </a:r>
            <a:r>
              <a:rPr lang="it-IT" sz="2000" dirty="0">
                <a:solidFill>
                  <a:schemeClr val="tx1"/>
                </a:solidFill>
              </a:rPr>
              <a:t>anni </a:t>
            </a:r>
            <a:r>
              <a:rPr lang="it-IT" sz="2000" dirty="0" smtClean="0">
                <a:solidFill>
                  <a:schemeClr val="tx1"/>
                </a:solidFill>
              </a:rPr>
              <a:t>percorso part-time</a:t>
            </a:r>
            <a:endParaRPr lang="it-IT" sz="2000" dirty="0">
              <a:solidFill>
                <a:schemeClr val="tx1"/>
              </a:solidFill>
            </a:endParaRPr>
          </a:p>
          <a:p>
            <a:endParaRPr lang="it-IT" sz="2000" b="1" dirty="0">
              <a:solidFill>
                <a:schemeClr val="tx1"/>
              </a:solidFill>
            </a:endParaRPr>
          </a:p>
          <a:p>
            <a:r>
              <a:rPr lang="it-IT" sz="2000" b="1" dirty="0">
                <a:solidFill>
                  <a:schemeClr val="tx1"/>
                </a:solidFill>
              </a:rPr>
              <a:t>CFU totali: </a:t>
            </a:r>
            <a:r>
              <a:rPr lang="it-IT" sz="2000" dirty="0">
                <a:solidFill>
                  <a:schemeClr val="tx1"/>
                </a:solidFill>
              </a:rPr>
              <a:t>180</a:t>
            </a:r>
          </a:p>
          <a:p>
            <a:endParaRPr lang="it-IT" sz="2000" b="1" dirty="0">
              <a:solidFill>
                <a:schemeClr val="tx1"/>
              </a:solidFill>
            </a:endParaRPr>
          </a:p>
          <a:p>
            <a:r>
              <a:rPr lang="it-IT" sz="2000" b="1" dirty="0">
                <a:solidFill>
                  <a:schemeClr val="tx1"/>
                </a:solidFill>
              </a:rPr>
              <a:t>Obbligo di frequenza: </a:t>
            </a:r>
            <a:r>
              <a:rPr lang="it-IT" sz="2000" b="1" u="sng" dirty="0">
                <a:solidFill>
                  <a:schemeClr val="tx1"/>
                </a:solidFill>
              </a:rPr>
              <a:t>nessun obbligo di </a:t>
            </a:r>
            <a:r>
              <a:rPr lang="it-IT" sz="2000" b="1" u="sng" dirty="0" smtClean="0">
                <a:solidFill>
                  <a:schemeClr val="tx1"/>
                </a:solidFill>
              </a:rPr>
              <a:t>frequenza</a:t>
            </a:r>
            <a:endParaRPr lang="it-IT" sz="2000" b="1" u="sng" dirty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pPr algn="just"/>
            <a:r>
              <a:rPr lang="it-IT" sz="2000" dirty="0">
                <a:solidFill>
                  <a:schemeClr val="tx1"/>
                </a:solidFill>
              </a:rPr>
              <a:t>L'organizzazione e i contenuti degli insegnamenti del Corso di Studio in Economia e Management assicurano l'acquisizione di conoscenze e di elevate competenze indispensabili per interpretare i fenomeni economici e le esigenze della gestione aziendale e garantiscono al tempo stesso un inserimento efficace nelle realtà imprenditoriali.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FE8AA5B-1ECA-28C3-19DA-279237B2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2" y="200055"/>
            <a:ext cx="10049853" cy="1400530"/>
          </a:xfrm>
        </p:spPr>
        <p:txBody>
          <a:bodyPr/>
          <a:lstStyle/>
          <a:p>
            <a:pPr algn="ctr"/>
            <a:r>
              <a:rPr lang="it-IT" sz="3600"/>
              <a:t>Corso di Laurea in </a:t>
            </a:r>
            <a:br>
              <a:rPr lang="it-IT" sz="3600"/>
            </a:br>
            <a:r>
              <a:rPr lang="it-IT" sz="3600"/>
              <a:t>Economia e Management (L-18)</a:t>
            </a:r>
          </a:p>
        </p:txBody>
      </p:sp>
      <p:pic>
        <p:nvPicPr>
          <p:cNvPr id="11" name="Segnaposto contenuto 10" descr="Immagine che contiene modello, Turchese, Rettangolo, aqua&#10;&#10;Descrizione generata automaticamente">
            <a:extLst>
              <a:ext uri="{FF2B5EF4-FFF2-40B4-BE49-F238E27FC236}">
                <a16:creationId xmlns:a16="http://schemas.microsoft.com/office/drawing/2014/main" id="{DB87E328-872F-EF80-9217-1E94AB150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1851" y="2146863"/>
            <a:ext cx="3450833" cy="3381290"/>
          </a:xfrm>
        </p:spPr>
      </p:pic>
    </p:spTree>
    <p:extLst>
      <p:ext uri="{BB962C8B-B14F-4D97-AF65-F5344CB8AC3E}">
        <p14:creationId xmlns:p14="http://schemas.microsoft.com/office/powerpoint/2010/main" val="263789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3D7E77-7D2E-0539-F228-310203F5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Sbocchi professionali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C1E209-F112-F07F-5F1C-32D3DA5A95D1}"/>
              </a:ext>
            </a:extLst>
          </p:cNvPr>
          <p:cNvSpPr txBox="1"/>
          <p:nvPr/>
        </p:nvSpPr>
        <p:spPr>
          <a:xfrm>
            <a:off x="749896" y="2160903"/>
            <a:ext cx="5749964" cy="4124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Il laureato in Economia e Management:</a:t>
            </a:r>
          </a:p>
          <a:p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Può ricoprire ruoli operativi e direzionali nelle principali funzioni di aziende industriali, finanziarie e di servizi, private e </a:t>
            </a:r>
            <a:r>
              <a:rPr lang="it-IT" dirty="0" smtClean="0"/>
              <a:t>pubbliche.</a:t>
            </a: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Può ricoprire ruoli operativi e direzionali in imprese internazionali o in imprese italiane che operano nei mercati </a:t>
            </a:r>
            <a:r>
              <a:rPr lang="it-IT" dirty="0" smtClean="0"/>
              <a:t>internazionali.</a:t>
            </a: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Può svolgere attività di consulenza nelle diverse aree della gestione d'impresa o svolgere le professioni di esperto contabile o consulente del lavoro, previo praticantato e superamento dell'esame di Stato.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083406-6CA8-59E3-88B8-13F61D86C67C}"/>
              </a:ext>
            </a:extLst>
          </p:cNvPr>
          <p:cNvSpPr txBox="1"/>
          <p:nvPr/>
        </p:nvSpPr>
        <p:spPr>
          <a:xfrm>
            <a:off x="646111" y="1302375"/>
            <a:ext cx="9538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base">
              <a:buNone/>
            </a:pPr>
            <a:r>
              <a:rPr lang="it-IT" sz="2400" b="1" dirty="0"/>
              <a:t>DOTTORE IN ECONOMIA E MANAGEMENT (L-18)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9CD010F4-2CDF-417F-AB5E-53120523D96D}"/>
              </a:ext>
            </a:extLst>
          </p:cNvPr>
          <p:cNvSpPr txBox="1"/>
          <p:nvPr/>
        </p:nvSpPr>
        <p:spPr>
          <a:xfrm>
            <a:off x="7360920" y="2150345"/>
            <a:ext cx="3840480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Consulenza aziendale e professionale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Management delle imprese private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Imprenditorialità e start-up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Ruoli direttivi presso aziende pubbliche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Abilitazione alla professione di revisore contabile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00" dirty="0"/>
          </a:p>
        </p:txBody>
      </p:sp>
    </p:spTree>
    <p:extLst>
      <p:ext uri="{BB962C8B-B14F-4D97-AF65-F5344CB8AC3E}">
        <p14:creationId xmlns:p14="http://schemas.microsoft.com/office/powerpoint/2010/main" val="283485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8CE1FAA-CB19-A346-F3C2-72B4401924D5}"/>
              </a:ext>
            </a:extLst>
          </p:cNvPr>
          <p:cNvSpPr txBox="1">
            <a:spLocks/>
          </p:cNvSpPr>
          <p:nvPr/>
        </p:nvSpPr>
        <p:spPr>
          <a:xfrm>
            <a:off x="744724" y="1873623"/>
            <a:ext cx="9305739" cy="358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it-IT" dirty="0"/>
              <a:t>Diploma di scuola secondaria superiore o di altro titolo di studio conseguito all'estero riconosciuto idoneo</a:t>
            </a:r>
          </a:p>
          <a:p>
            <a:pPr algn="just"/>
            <a:r>
              <a:rPr lang="it-IT" b="1" u="sng" dirty="0"/>
              <a:t>Il CDS è aperto a tutti e non ha il numero chiuso. </a:t>
            </a:r>
          </a:p>
          <a:p>
            <a:pPr algn="just"/>
            <a:r>
              <a:rPr lang="it-IT" dirty="0"/>
              <a:t>E’ previsto un test di accesso peraltro </a:t>
            </a:r>
            <a:r>
              <a:rPr lang="it-IT" b="1" u="sng" dirty="0"/>
              <a:t>facoltativo</a:t>
            </a:r>
            <a:r>
              <a:rPr lang="it-IT" dirty="0"/>
              <a:t>. In caso di mancato superamento del test o di non </a:t>
            </a:r>
            <a:r>
              <a:rPr lang="it-IT" dirty="0" smtClean="0"/>
              <a:t>svolgimento dello stesso </a:t>
            </a:r>
            <a:r>
              <a:rPr lang="it-IT" dirty="0"/>
              <a:t>lo studente può comunque iscriversi e dare gli esami del primo anno. </a:t>
            </a:r>
          </a:p>
          <a:p>
            <a:pPr algn="just"/>
            <a:r>
              <a:rPr lang="it-IT" dirty="0" smtClean="0"/>
              <a:t>Tuttavia, in questo caso, solo dopo </a:t>
            </a:r>
            <a:r>
              <a:rPr lang="it-IT" dirty="0"/>
              <a:t>aver superato gli </a:t>
            </a:r>
            <a:r>
              <a:rPr lang="it-IT" dirty="0" smtClean="0"/>
              <a:t>esami di base e caratterizzanti </a:t>
            </a:r>
            <a:r>
              <a:rPr lang="it-IT" dirty="0"/>
              <a:t>del primo anno per un totale di 18 CFU </a:t>
            </a:r>
            <a:r>
              <a:rPr lang="it-IT" dirty="0" smtClean="0"/>
              <a:t>può </a:t>
            </a:r>
            <a:r>
              <a:rPr lang="it-IT" dirty="0"/>
              <a:t>sostenere anche quelli del secondo e del </a:t>
            </a:r>
            <a:r>
              <a:rPr lang="it-IT" dirty="0" smtClean="0"/>
              <a:t>terzo (OFA). </a:t>
            </a:r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5C489F6-A074-A13A-A490-3F945873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it-IT"/>
              <a:t>Requisiti di ammissione</a:t>
            </a:r>
          </a:p>
        </p:txBody>
      </p:sp>
    </p:spTree>
    <p:extLst>
      <p:ext uri="{BB962C8B-B14F-4D97-AF65-F5344CB8AC3E}">
        <p14:creationId xmlns:p14="http://schemas.microsoft.com/office/powerpoint/2010/main" val="246486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" name="Picture 17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3D7E77-7D2E-0539-F228-310203F5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567" y="1697335"/>
            <a:ext cx="36444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err="1"/>
              <a:t>Percorso</a:t>
            </a:r>
            <a:r>
              <a:rPr lang="en-US" sz="5000"/>
              <a:t> </a:t>
            </a:r>
            <a:r>
              <a:rPr lang="en-US" sz="5000" err="1"/>
              <a:t>formativo</a:t>
            </a:r>
            <a:r>
              <a:rPr lang="en-US" sz="5000"/>
              <a:t> </a:t>
            </a:r>
            <a:br>
              <a:rPr lang="en-US" sz="5000"/>
            </a:br>
            <a:r>
              <a:rPr lang="en-US" sz="5000"/>
              <a:t/>
            </a:r>
            <a:br>
              <a:rPr lang="en-US" sz="5000"/>
            </a:br>
            <a:r>
              <a:rPr lang="en-US" sz="5000"/>
              <a:t>I anno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C16E9A1-CF7D-D71E-D82A-5ECBED8BC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11753"/>
              </p:ext>
            </p:extLst>
          </p:nvPr>
        </p:nvGraphicFramePr>
        <p:xfrm>
          <a:off x="560120" y="1697335"/>
          <a:ext cx="603688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5128">
                  <a:extLst>
                    <a:ext uri="{9D8B030D-6E8A-4147-A177-3AD203B41FA5}">
                      <a16:colId xmlns:a16="http://schemas.microsoft.com/office/drawing/2014/main" val="3726865322"/>
                    </a:ext>
                  </a:extLst>
                </a:gridCol>
                <a:gridCol w="861756">
                  <a:extLst>
                    <a:ext uri="{9D8B030D-6E8A-4147-A177-3AD203B41FA5}">
                      <a16:colId xmlns:a16="http://schemas.microsoft.com/office/drawing/2014/main" val="155279917"/>
                    </a:ext>
                  </a:extLst>
                </a:gridCol>
              </a:tblGrid>
              <a:tr h="228926">
                <a:tc>
                  <a:txBody>
                    <a:bodyPr/>
                    <a:lstStyle/>
                    <a:p>
                      <a:r>
                        <a:rPr lang="it-IT"/>
                        <a:t>Attività Formativa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CFU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488342"/>
                  </a:ext>
                </a:extLst>
              </a:tr>
              <a:tr h="228926">
                <a:tc>
                  <a:txBody>
                    <a:bodyPr/>
                    <a:lstStyle/>
                    <a:p>
                      <a:r>
                        <a:rPr lang="it-IT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ECONOMIA AZIENDALE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4423"/>
                  </a:ext>
                </a:extLst>
              </a:tr>
              <a:tr h="397609">
                <a:tc>
                  <a:txBody>
                    <a:bodyPr/>
                    <a:lstStyle/>
                    <a:p>
                      <a:r>
                        <a:rPr lang="it-IT" dirty="0" smtClean="0"/>
                        <a:t>COMUNICAZIONE D’IMPRESA O</a:t>
                      </a:r>
                    </a:p>
                    <a:p>
                      <a:r>
                        <a:rPr lang="it-IT" dirty="0" smtClean="0"/>
                        <a:t>MANAGEMENT PUBBLICO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04182"/>
                  </a:ext>
                </a:extLst>
              </a:tr>
              <a:tr h="397609">
                <a:tc>
                  <a:txBody>
                    <a:bodyPr/>
                    <a:lstStyle/>
                    <a:p>
                      <a:r>
                        <a:rPr lang="it-IT"/>
                        <a:t>MATEMATICA PER L'ECONOMIA E LA FINANZA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786795"/>
                  </a:ext>
                </a:extLst>
              </a:tr>
              <a:tr h="228926">
                <a:tc>
                  <a:txBody>
                    <a:bodyPr/>
                    <a:lstStyle/>
                    <a:p>
                      <a:r>
                        <a:rPr lang="it-IT"/>
                        <a:t>DIRITTO PRIVATO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485952"/>
                  </a:ext>
                </a:extLst>
              </a:tr>
              <a:tr h="228926">
                <a:tc>
                  <a:txBody>
                    <a:bodyPr/>
                    <a:lstStyle/>
                    <a:p>
                      <a:r>
                        <a:rPr lang="it-IT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MICROECONOMIA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09140"/>
                  </a:ext>
                </a:extLst>
              </a:tr>
              <a:tr h="228926">
                <a:tc>
                  <a:txBody>
                    <a:bodyPr/>
                    <a:lstStyle/>
                    <a:p>
                      <a:r>
                        <a:rPr lang="it-IT"/>
                        <a:t>ECONOMIA E GESTIONE DELLE IMPRESE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440719"/>
                  </a:ext>
                </a:extLst>
              </a:tr>
              <a:tr h="3253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b="0" i="1"/>
                        <a:t>LINGUA INGLESE</a:t>
                      </a:r>
                      <a:endParaRPr lang="it-IT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383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20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" name="Picture 17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3D7E77-7D2E-0539-F228-310203F5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567" y="1697335"/>
            <a:ext cx="36444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err="1"/>
              <a:t>Percorso</a:t>
            </a:r>
            <a:r>
              <a:rPr lang="en-US" sz="5000"/>
              <a:t> </a:t>
            </a:r>
            <a:r>
              <a:rPr lang="en-US" sz="5000" err="1"/>
              <a:t>formativo</a:t>
            </a:r>
            <a:r>
              <a:rPr lang="en-US" sz="5000"/>
              <a:t> </a:t>
            </a:r>
            <a:br>
              <a:rPr lang="en-US" sz="5000"/>
            </a:br>
            <a:r>
              <a:rPr lang="en-US" sz="5000"/>
              <a:t/>
            </a:r>
            <a:br>
              <a:rPr lang="en-US" sz="5000"/>
            </a:br>
            <a:r>
              <a:rPr lang="en-US" sz="5000"/>
              <a:t>II anno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9ADC221-E214-04E1-0708-BA13FF2C7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22585"/>
              </p:ext>
            </p:extLst>
          </p:nvPr>
        </p:nvGraphicFramePr>
        <p:xfrm>
          <a:off x="540580" y="1822726"/>
          <a:ext cx="6075963" cy="321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628">
                  <a:extLst>
                    <a:ext uri="{9D8B030D-6E8A-4147-A177-3AD203B41FA5}">
                      <a16:colId xmlns:a16="http://schemas.microsoft.com/office/drawing/2014/main" val="3726865322"/>
                    </a:ext>
                  </a:extLst>
                </a:gridCol>
                <a:gridCol w="867335">
                  <a:extLst>
                    <a:ext uri="{9D8B030D-6E8A-4147-A177-3AD203B41FA5}">
                      <a16:colId xmlns:a16="http://schemas.microsoft.com/office/drawing/2014/main" val="155279917"/>
                    </a:ext>
                  </a:extLst>
                </a:gridCol>
              </a:tblGrid>
              <a:tr h="367495">
                <a:tc>
                  <a:txBody>
                    <a:bodyPr/>
                    <a:lstStyle/>
                    <a:p>
                      <a:r>
                        <a:rPr lang="it-IT"/>
                        <a:t>Attività Formativa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CFU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488342"/>
                  </a:ext>
                </a:extLst>
              </a:tr>
              <a:tr h="367495">
                <a:tc>
                  <a:txBody>
                    <a:bodyPr/>
                    <a:lstStyle/>
                    <a:p>
                      <a:r>
                        <a:rPr lang="it-IT"/>
                        <a:t>CONTABILITÀ E BILANCIO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4423"/>
                  </a:ext>
                </a:extLst>
              </a:tr>
              <a:tr h="367495">
                <a:tc>
                  <a:txBody>
                    <a:bodyPr/>
                    <a:lstStyle/>
                    <a:p>
                      <a:r>
                        <a:rPr lang="en-GB" dirty="0" smtClean="0"/>
                        <a:t>MARKETING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04182"/>
                  </a:ext>
                </a:extLst>
              </a:tr>
              <a:tr h="367495">
                <a:tc>
                  <a:txBody>
                    <a:bodyPr/>
                    <a:lstStyle/>
                    <a:p>
                      <a:r>
                        <a:rPr lang="en-GB"/>
                        <a:t>ORGANIZZAZIONE AZIENDALE 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786795"/>
                  </a:ext>
                </a:extLst>
              </a:tr>
              <a:tr h="367495">
                <a:tc>
                  <a:txBody>
                    <a:bodyPr/>
                    <a:lstStyle/>
                    <a:p>
                      <a:r>
                        <a:rPr lang="en-GB"/>
                        <a:t>DIRITTO COMMERCIALE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485952"/>
                  </a:ext>
                </a:extLst>
              </a:tr>
              <a:tr h="367495">
                <a:tc>
                  <a:txBody>
                    <a:bodyPr/>
                    <a:lstStyle/>
                    <a:p>
                      <a:r>
                        <a:rPr lang="en-GB"/>
                        <a:t>STATISTICA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09140"/>
                  </a:ext>
                </a:extLst>
              </a:tr>
              <a:tr h="367495">
                <a:tc>
                  <a:txBody>
                    <a:bodyPr/>
                    <a:lstStyle/>
                    <a:p>
                      <a:r>
                        <a:rPr lang="en-GB"/>
                        <a:t>MACROECONOMIA E POLITICA ECONOMIA 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440719"/>
                  </a:ext>
                </a:extLst>
              </a:tr>
              <a:tr h="367495">
                <a:tc>
                  <a:txBody>
                    <a:bodyPr/>
                    <a:lstStyle/>
                    <a:p>
                      <a:r>
                        <a:rPr lang="it-IT"/>
                        <a:t>CORSO DI INSEGNAMENTO A SCELTA DELLO STUDENTE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3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8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" name="Picture 17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3D7E77-7D2E-0539-F228-310203F5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567" y="1697335"/>
            <a:ext cx="36444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err="1"/>
              <a:t>Percorso</a:t>
            </a:r>
            <a:r>
              <a:rPr lang="en-US" sz="5000"/>
              <a:t> </a:t>
            </a:r>
            <a:r>
              <a:rPr lang="en-US" sz="5000" err="1"/>
              <a:t>formativo</a:t>
            </a:r>
            <a:r>
              <a:rPr lang="en-US" sz="5000"/>
              <a:t> </a:t>
            </a:r>
            <a:br>
              <a:rPr lang="en-US" sz="5000"/>
            </a:br>
            <a:r>
              <a:rPr lang="en-US" sz="5000"/>
              <a:t/>
            </a:r>
            <a:br>
              <a:rPr lang="en-US" sz="5000"/>
            </a:br>
            <a:r>
              <a:rPr lang="en-US" sz="5000"/>
              <a:t>III anno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EC99DDD-B1BF-5DE5-6490-AC7B76F0134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71720437"/>
              </p:ext>
            </p:extLst>
          </p:nvPr>
        </p:nvGraphicFramePr>
        <p:xfrm>
          <a:off x="578100" y="1597595"/>
          <a:ext cx="6443219" cy="393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2777">
                  <a:extLst>
                    <a:ext uri="{9D8B030D-6E8A-4147-A177-3AD203B41FA5}">
                      <a16:colId xmlns:a16="http://schemas.microsoft.com/office/drawing/2014/main" val="3726865322"/>
                    </a:ext>
                  </a:extLst>
                </a:gridCol>
                <a:gridCol w="780442">
                  <a:extLst>
                    <a:ext uri="{9D8B030D-6E8A-4147-A177-3AD203B41FA5}">
                      <a16:colId xmlns:a16="http://schemas.microsoft.com/office/drawing/2014/main" val="1552799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/>
                        <a:t>Attività Formativa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CFU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488342"/>
                  </a:ext>
                </a:extLst>
              </a:tr>
              <a:tr h="325193">
                <a:tc>
                  <a:txBody>
                    <a:bodyPr/>
                    <a:lstStyle/>
                    <a:p>
                      <a:r>
                        <a:rPr lang="it-IT" dirty="0" smtClean="0"/>
                        <a:t>FINANZA</a:t>
                      </a:r>
                      <a:r>
                        <a:rPr lang="it-IT" baseline="0" dirty="0" smtClean="0"/>
                        <a:t> AZIENDALE O</a:t>
                      </a:r>
                    </a:p>
                    <a:p>
                      <a:r>
                        <a:rPr lang="it-IT" baseline="0" dirty="0" smtClean="0"/>
                        <a:t>BUSINESS PLANNING E START UP D’IMPRESA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4423"/>
                  </a:ext>
                </a:extLst>
              </a:tr>
              <a:tr h="325193">
                <a:tc>
                  <a:txBody>
                    <a:bodyPr/>
                    <a:lstStyle/>
                    <a:p>
                      <a:r>
                        <a:rPr lang="it-IT"/>
                        <a:t>CONTABILITA' E BILANCIO (AVANZATO)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04182"/>
                  </a:ext>
                </a:extLst>
              </a:tr>
              <a:tr h="357699">
                <a:tc>
                  <a:txBody>
                    <a:bodyPr/>
                    <a:lstStyle/>
                    <a:p>
                      <a:r>
                        <a:rPr lang="it-IT" dirty="0" smtClean="0"/>
                        <a:t>TRANSFORMAZIONE DIGITALE DELLE</a:t>
                      </a:r>
                      <a:r>
                        <a:rPr lang="it-IT" baseline="0" dirty="0" smtClean="0"/>
                        <a:t> AZIENDE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786795"/>
                  </a:ext>
                </a:extLst>
              </a:tr>
              <a:tr h="368365">
                <a:tc>
                  <a:txBody>
                    <a:bodyPr/>
                    <a:lstStyle/>
                    <a:p>
                      <a:r>
                        <a:rPr lang="it-IT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INSEGNAMENTO A SCELTA DELLO STUDENTE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485952"/>
                  </a:ext>
                </a:extLst>
              </a:tr>
              <a:tr h="36190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0" i="1"/>
                        <a:t>CONTROLLO DI GESTIONE </a:t>
                      </a:r>
                      <a:endParaRPr lang="it-IT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8809140"/>
                  </a:ext>
                </a:extLst>
              </a:tr>
              <a:tr h="325193">
                <a:tc>
                  <a:txBody>
                    <a:bodyPr/>
                    <a:lstStyle/>
                    <a:p>
                      <a:r>
                        <a:rPr lang="it-IT"/>
                        <a:t>ECONOMIA DEGLI INTERMEDIARI FINANZIARI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440719"/>
                  </a:ext>
                </a:extLst>
              </a:tr>
              <a:tr h="3251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INFORMATICA AZIENDALE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32444"/>
                  </a:ext>
                </a:extLst>
              </a:tr>
              <a:tr h="325193">
                <a:tc>
                  <a:txBody>
                    <a:bodyPr/>
                    <a:lstStyle/>
                    <a:p>
                      <a:r>
                        <a:rPr lang="it-IT"/>
                        <a:t>TIROCINIO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3520"/>
                  </a:ext>
                </a:extLst>
              </a:tr>
              <a:tr h="325193">
                <a:tc>
                  <a:txBody>
                    <a:bodyPr/>
                    <a:lstStyle/>
                    <a:p>
                      <a:r>
                        <a:rPr lang="it-IT"/>
                        <a:t>PROVA FINALE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815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20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3D7E77-7D2E-0539-F228-310203F5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755" y="1019240"/>
            <a:ext cx="4089287" cy="4051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5000" dirty="0" smtClean="0"/>
              <a:t>2 </a:t>
            </a:r>
            <a:r>
              <a:rPr lang="en-US" sz="5000" dirty="0" err="1" smtClean="0"/>
              <a:t>Insegnamenti</a:t>
            </a:r>
            <a:r>
              <a:rPr lang="en-US" sz="5000" dirty="0" smtClean="0"/>
              <a:t> a </a:t>
            </a:r>
            <a:r>
              <a:rPr lang="en-US" sz="5000" dirty="0" err="1" smtClean="0"/>
              <a:t>scelta</a:t>
            </a:r>
            <a:r>
              <a:rPr lang="en-US" sz="5000" dirty="0" smtClean="0"/>
              <a:t> </a:t>
            </a:r>
            <a:r>
              <a:rPr lang="en-US" sz="5000" dirty="0" err="1" smtClean="0"/>
              <a:t>dello</a:t>
            </a:r>
            <a:r>
              <a:rPr lang="en-US" sz="5000" dirty="0" smtClean="0"/>
              <a:t> </a:t>
            </a:r>
            <a:r>
              <a:rPr lang="en-US" sz="5000" dirty="0" err="1" smtClean="0"/>
              <a:t>studente</a:t>
            </a:r>
            <a:r>
              <a:rPr lang="en-US" sz="5000" dirty="0" smtClean="0"/>
              <a:t>    (12 </a:t>
            </a:r>
            <a:r>
              <a:rPr lang="en-US" sz="5000" dirty="0" err="1" smtClean="0"/>
              <a:t>cfu</a:t>
            </a:r>
            <a:r>
              <a:rPr lang="en-US" sz="5000" dirty="0" smtClean="0"/>
              <a:t>)</a:t>
            </a:r>
            <a:endParaRPr lang="en-US" sz="50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EC99DDD-B1BF-5DE5-6490-AC7B76F0134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39077298"/>
              </p:ext>
            </p:extLst>
          </p:nvPr>
        </p:nvGraphicFramePr>
        <p:xfrm>
          <a:off x="578100" y="1597595"/>
          <a:ext cx="6505931" cy="277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7893">
                  <a:extLst>
                    <a:ext uri="{9D8B030D-6E8A-4147-A177-3AD203B41FA5}">
                      <a16:colId xmlns:a16="http://schemas.microsoft.com/office/drawing/2014/main" val="3726865322"/>
                    </a:ext>
                  </a:extLst>
                </a:gridCol>
                <a:gridCol w="788038">
                  <a:extLst>
                    <a:ext uri="{9D8B030D-6E8A-4147-A177-3AD203B41FA5}">
                      <a16:colId xmlns:a16="http://schemas.microsoft.com/office/drawing/2014/main" val="155279917"/>
                    </a:ext>
                  </a:extLst>
                </a:gridCol>
              </a:tblGrid>
              <a:tr h="6935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dirty="0" smtClean="0"/>
                        <a:t>Insegnamenti a scelta dello studente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CFU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488342"/>
                  </a:ext>
                </a:extLst>
              </a:tr>
              <a:tr h="693552">
                <a:tc>
                  <a:txBody>
                    <a:bodyPr/>
                    <a:lstStyle/>
                    <a:p>
                      <a:r>
                        <a:rPr lang="it-IT" dirty="0" smtClean="0"/>
                        <a:t>Leadership e tecniche manageriali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974423"/>
                  </a:ext>
                </a:extLst>
              </a:tr>
              <a:tr h="693552">
                <a:tc>
                  <a:txBody>
                    <a:bodyPr/>
                    <a:lstStyle/>
                    <a:p>
                      <a:r>
                        <a:rPr lang="it-IT" dirty="0" smtClean="0"/>
                        <a:t>Analisi dei dati per l'economia e il management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04182"/>
                  </a:ext>
                </a:extLst>
              </a:tr>
              <a:tr h="693552">
                <a:tc>
                  <a:txBody>
                    <a:bodyPr/>
                    <a:lstStyle/>
                    <a:p>
                      <a:r>
                        <a:rPr lang="it-IT" dirty="0" smtClean="0"/>
                        <a:t>Economia del mercato mobiliare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78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663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{47A7C5B6-8EC7-FE4C-9C79-B20280F95363}tf10001062</Template>
  <TotalTime>97</TotalTime>
  <Words>736</Words>
  <Application>Microsoft Office PowerPoint</Application>
  <PresentationFormat>Widescreen</PresentationFormat>
  <Paragraphs>150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Helvetica</vt:lpstr>
      <vt:lpstr>Montserrat</vt:lpstr>
      <vt:lpstr>Times New Roman</vt:lpstr>
      <vt:lpstr>Wingdings 3</vt:lpstr>
      <vt:lpstr>Ione</vt:lpstr>
      <vt:lpstr>Offerta formativa 2024-25</vt:lpstr>
      <vt:lpstr>Corso di Laurea in  Economia e Management (L-18)</vt:lpstr>
      <vt:lpstr>Corso di Laurea in  Economia e Management (L-18)</vt:lpstr>
      <vt:lpstr>Sbocchi professionali</vt:lpstr>
      <vt:lpstr>Requisiti di ammissione</vt:lpstr>
      <vt:lpstr>Percorso formativo   I anno</vt:lpstr>
      <vt:lpstr>Percorso formativo   II anno</vt:lpstr>
      <vt:lpstr>Percorso formativo   III anno</vt:lpstr>
      <vt:lpstr>2 Insegnamenti a scelta dello studente    (12 cfu)</vt:lpstr>
      <vt:lpstr>ERASMUS</vt:lpstr>
      <vt:lpstr>TIROCINIO CURRICULARE</vt:lpstr>
      <vt:lpstr>Orientamento in itinere e tutoraggio</vt:lpstr>
      <vt:lpstr>Orientamento in uscita CAREER DAY </vt:lpstr>
      <vt:lpstr>Opportunità</vt:lpstr>
      <vt:lpstr>Contatti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Offerta formativa 2023-24</dc:title>
  <dc:creator>Marco Costantini</dc:creator>
  <cp:lastModifiedBy>Lorenzo lucianetti</cp:lastModifiedBy>
  <cp:revision>29</cp:revision>
  <dcterms:created xsi:type="dcterms:W3CDTF">2023-12-03T09:33:48Z</dcterms:created>
  <dcterms:modified xsi:type="dcterms:W3CDTF">2024-06-12T09:59:48Z</dcterms:modified>
</cp:coreProperties>
</file>